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64" r:id="rId6"/>
    <p:sldId id="258" r:id="rId7"/>
    <p:sldId id="259" r:id="rId8"/>
    <p:sldId id="261" r:id="rId9"/>
    <p:sldId id="262" r:id="rId10"/>
    <p:sldId id="263" r:id="rId11"/>
    <p:sldId id="266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27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6C4A1-4816-2C82-74CB-06612C7FE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10F28F-7BAC-EACA-D1E0-CCC2A02178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88E8D-E864-2E56-87A3-62E051819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C8C5-A1DA-46BE-BAFE-1CB8D4AC291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88F9BC-6319-4FD5-299A-3BF8751FF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2E177-3DE2-D2B2-3A1E-10EF93612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9908-0AC5-46FA-8821-356C1E22E6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318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C7BA6-819D-4DF7-B3AC-1AFE8AF5E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65B122-6CF2-ED2E-060C-518D7E023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AC569-B39E-95E0-DBFC-1E9F71D61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C8C5-A1DA-46BE-BAFE-1CB8D4AC291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C0DF0A-8B6D-7EFB-6173-5F7DE941D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C5FD0-0887-9FEE-CFA7-E4B155EF5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9908-0AC5-46FA-8821-356C1E22E6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0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3EEB2B-C7B3-B10C-6C07-66470DDF3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73DBA9-0610-AD0F-3EF7-8B5562FF72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E760E-796D-EA1B-5ED1-EE39EA57E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C8C5-A1DA-46BE-BAFE-1CB8D4AC291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98F39-496E-A7BD-ABCC-928656FC3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09749A-0A5F-CC8A-4AD5-33972835D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9908-0AC5-46FA-8821-356C1E22E6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822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70E7C-4119-198E-9724-7025C5FD3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9B097-4602-612B-B808-5E78FEC0C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F54BB-2A19-443A-003C-9AEDD23E9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C8C5-A1DA-46BE-BAFE-1CB8D4AC291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FE3D0-E557-7693-29B0-A896EE3CD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75C110-21A0-973F-27EE-151FB965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9908-0AC5-46FA-8821-356C1E22E6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349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13834-D0F0-F022-E709-9A226B4BC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F4C261-BCA6-BAA6-72A4-C09D7AAE66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8669D-10BF-9FD7-9DA7-631421C2B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C8C5-A1DA-46BE-BAFE-1CB8D4AC291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69824-108D-68EB-41A6-ACEEEDDCF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75D086-4D92-1451-93CB-478DBB6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9908-0AC5-46FA-8821-356C1E22E6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233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B0A09-A405-2F3F-6F03-434EE6D72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58A5F-3DFA-C30A-D828-8D83C660F3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8CE96-4A1D-6E33-AC6B-3AAA4A246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2B67F5-BFF4-DCC6-8084-FE3FB0801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C8C5-A1DA-46BE-BAFE-1CB8D4AC291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C9BE87-0C20-12A2-8E16-E8EFAB939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73606F-F755-9033-18D7-7C3D3BE9C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9908-0AC5-46FA-8821-356C1E22E6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240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64CB4-19BF-F3C5-4020-3CD87F14D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0CE27-2B49-1193-C44A-ACB84FBE1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88F2D5-C55D-6D55-6C4D-24BEBC1C5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5CF0A4-E41B-4F6B-9CCF-B872868018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464F0B-6D79-3DB2-E469-0D5AA780D5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FCEB49-41A2-28F6-3EC5-17737F151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C8C5-A1DA-46BE-BAFE-1CB8D4AC291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21ABE2-6D8A-53C8-2F0A-F60077CD5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B7077A-079A-B530-1BBE-A79C9C1F8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9908-0AC5-46FA-8821-356C1E22E6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785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9A34D-DE2E-8DA5-E6E2-8271911C2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B925C1-7BFD-9913-CD35-1B394DD4D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C8C5-A1DA-46BE-BAFE-1CB8D4AC291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32A3AE-B379-97A9-41D5-AC43DBA03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9C39AE-E338-F590-9395-F35D7D8A2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9908-0AC5-46FA-8821-356C1E22E6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39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066570-BCDA-4C79-B178-2B540F05D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C8C5-A1DA-46BE-BAFE-1CB8D4AC291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A826E1-CF76-FC70-6AB1-53C5179D2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3C05F0-4C28-0F9B-A50F-42B00315A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9908-0AC5-46FA-8821-356C1E22E6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028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59DD5-BE00-8B18-4E13-18EBD6650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3786C-7790-3359-0EEA-39EB141B9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E6710A-27B1-02FA-0C10-71AC9F251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34448B-E07D-5DD0-7088-A6D4E4563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C8C5-A1DA-46BE-BAFE-1CB8D4AC291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760881-2A4A-8EA9-B1E7-AE578AFF4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8F495E-6078-E331-CC3A-BFE872F17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9908-0AC5-46FA-8821-356C1E22E6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136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9B7DD-F433-FCAB-4FEB-F847EB821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3E70F4-A94B-BD2E-8DE3-B05C814C52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600780-5FE3-3CE3-E109-C672326F98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E36531-F5C3-A9E6-8E9F-8F43CC9B8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C8C5-A1DA-46BE-BAFE-1CB8D4AC291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7DECD2-5659-08D2-0300-B6B50D57D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A0D955-20C2-C294-12C1-9518C3A5A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39908-0AC5-46FA-8821-356C1E22E6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5709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216583-BCC3-9A24-6409-768268B35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94A25B-8527-1C1B-2D75-E9CCA400C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7BEA6-2967-7654-63CF-912EA3982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DC8C5-A1DA-46BE-BAFE-1CB8D4AC291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2AFBA-FC42-832D-E5D0-3B52BBFAC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52E58-28B6-63C1-989A-341DF76858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39908-0AC5-46FA-8821-356C1E22E6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197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4055B77-1D6D-9BD2-2F64-963F229ACD2D}"/>
              </a:ext>
            </a:extLst>
          </p:cNvPr>
          <p:cNvGrpSpPr/>
          <p:nvPr/>
        </p:nvGrpSpPr>
        <p:grpSpPr>
          <a:xfrm>
            <a:off x="3705963" y="1863778"/>
            <a:ext cx="4780074" cy="1565222"/>
            <a:chOff x="3624044" y="2038950"/>
            <a:chExt cx="4780074" cy="1565222"/>
          </a:xfrm>
        </p:grpSpPr>
        <p:sp>
          <p:nvSpPr>
            <p:cNvPr id="3" name="TextBox 8">
              <a:extLst>
                <a:ext uri="{FF2B5EF4-FFF2-40B4-BE49-F238E27FC236}">
                  <a16:creationId xmlns:a16="http://schemas.microsoft.com/office/drawing/2014/main" id="{880EBBBB-B10E-2C8C-0DD8-479DCB0D3AAF}"/>
                </a:ext>
              </a:extLst>
            </p:cNvPr>
            <p:cNvSpPr txBox="1"/>
            <p:nvPr/>
          </p:nvSpPr>
          <p:spPr>
            <a:xfrm>
              <a:off x="3624044" y="2038950"/>
              <a:ext cx="16206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4400" b="1" spc="300" dirty="0">
                  <a:solidFill>
                    <a:srgbClr val="FFF101"/>
                  </a:solidFill>
                  <a:latin typeface="Antonio" pitchFamily="2" charset="0"/>
                </a:rPr>
                <a:t>V</a:t>
              </a:r>
              <a:r>
                <a:rPr lang="en-GB" sz="4400" b="1" spc="300" dirty="0">
                  <a:solidFill>
                    <a:srgbClr val="D63271"/>
                  </a:solidFill>
                  <a:latin typeface="Antonio" pitchFamily="2" charset="0"/>
                </a:rPr>
                <a:t>I</a:t>
              </a:r>
              <a:r>
                <a:rPr lang="en-GB" sz="4400" b="1" spc="300" dirty="0">
                  <a:solidFill>
                    <a:srgbClr val="67BD58"/>
                  </a:solidFill>
                  <a:latin typeface="Antonio" pitchFamily="2" charset="0"/>
                </a:rPr>
                <a:t>S</a:t>
              </a:r>
              <a:r>
                <a:rPr lang="en-GB" sz="4400" b="1" spc="300" dirty="0">
                  <a:solidFill>
                    <a:srgbClr val="EF4C2B"/>
                  </a:solidFill>
                  <a:latin typeface="Antonio" pitchFamily="2" charset="0"/>
                </a:rPr>
                <a:t>I</a:t>
              </a:r>
              <a:r>
                <a:rPr lang="en-GB" sz="4400" b="1" spc="300" dirty="0">
                  <a:solidFill>
                    <a:srgbClr val="41C5DF"/>
                  </a:solidFill>
                  <a:latin typeface="Antonio" pitchFamily="2" charset="0"/>
                </a:rPr>
                <a:t>T</a:t>
              </a:r>
            </a:p>
          </p:txBody>
        </p:sp>
        <p:pic>
          <p:nvPicPr>
            <p:cNvPr id="4" name="Picture 3" descr="Text, logo&#10;&#10;Description automatically generated">
              <a:extLst>
                <a:ext uri="{FF2B5EF4-FFF2-40B4-BE49-F238E27FC236}">
                  <a16:creationId xmlns:a16="http://schemas.microsoft.com/office/drawing/2014/main" id="{022C465D-F822-52D8-A1DB-D7964FA20B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  <a14:imgEffect>
                        <a14:brightnessContrast bright="100000"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95" t="30392" r="10778" b="31033"/>
            <a:stretch/>
          </p:blipFill>
          <p:spPr>
            <a:xfrm>
              <a:off x="3647560" y="2765273"/>
              <a:ext cx="4756558" cy="838899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98F429B-D0B7-DF06-9C7F-E777DED7AA1E}"/>
              </a:ext>
            </a:extLst>
          </p:cNvPr>
          <p:cNvSpPr txBox="1"/>
          <p:nvPr/>
        </p:nvSpPr>
        <p:spPr>
          <a:xfrm>
            <a:off x="3028950" y="3725847"/>
            <a:ext cx="6477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Monthly Social Media Report 01 July – 31 July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Compared to 01 June – 30 June</a:t>
            </a:r>
          </a:p>
        </p:txBody>
      </p:sp>
      <p:pic>
        <p:nvPicPr>
          <p:cNvPr id="1026" name="Picture 2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ED070ABE-6E5E-AD46-1C52-62B1899AF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" r="1274" b="53237"/>
          <a:stretch/>
        </p:blipFill>
        <p:spPr bwMode="auto">
          <a:xfrm>
            <a:off x="1" y="4791075"/>
            <a:ext cx="1219200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B808764-E916-CE1E-F6AA-457C5E97C33A}"/>
              </a:ext>
            </a:extLst>
          </p:cNvPr>
          <p:cNvGrpSpPr/>
          <p:nvPr/>
        </p:nvGrpSpPr>
        <p:grpSpPr>
          <a:xfrm>
            <a:off x="4989325" y="4295234"/>
            <a:ext cx="2236866" cy="644232"/>
            <a:chOff x="4448314" y="4270262"/>
            <a:chExt cx="2647647" cy="70311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D3CA2DC-7894-BC3C-6D01-6D1BF53FA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2849" y="4270262"/>
              <a:ext cx="703112" cy="703111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0FA0599-0C66-DFB5-04BE-6F57C1870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8314" y="4331404"/>
              <a:ext cx="580827" cy="58082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4886BC5-B855-8EB3-97A4-873CE5A16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3092" y="4302707"/>
              <a:ext cx="609525" cy="6095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80847FA-777C-0F34-4351-EADCD9180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1239" y="4310622"/>
              <a:ext cx="601609" cy="6016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465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9A05D-3D50-5D2C-B53D-E91EA719E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1078"/>
            <a:ext cx="10515600" cy="35758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dirty="0"/>
              <a:t>This month our audience increased by 0.4%. There was an average engagement rate of 5.09% across all channels, an increase of 0.3% compared to June. We reached over 246K users (up 50.3%) and entered consumer screens over 357K times (up 50.4%)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Top Content:</a:t>
            </a:r>
          </a:p>
          <a:p>
            <a:r>
              <a:rPr lang="en-GB" sz="2400" dirty="0"/>
              <a:t>What’s On</a:t>
            </a:r>
          </a:p>
          <a:p>
            <a:r>
              <a:rPr lang="en-GB" sz="2400" dirty="0"/>
              <a:t>Three Choirs Festival</a:t>
            </a:r>
          </a:p>
          <a:p>
            <a:r>
              <a:rPr lang="en-GB" sz="2400" dirty="0"/>
              <a:t>New Business Opening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9052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467C4810-2A32-EE50-F738-AD04D11F8C4B}"/>
              </a:ext>
            </a:extLst>
          </p:cNvPr>
          <p:cNvSpPr txBox="1"/>
          <p:nvPr/>
        </p:nvSpPr>
        <p:spPr>
          <a:xfrm>
            <a:off x="987727" y="446415"/>
            <a:ext cx="10216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spc="300" dirty="0">
                <a:solidFill>
                  <a:schemeClr val="accent6"/>
                </a:solidFill>
                <a:latin typeface="Antonio" pitchFamily="2" charset="0"/>
              </a:rPr>
              <a:t>AVERAGE POST ENGAGEMENT RATE</a:t>
            </a: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3CF733A7-ACDB-23A0-DBCC-4EC1964128A7}"/>
              </a:ext>
            </a:extLst>
          </p:cNvPr>
          <p:cNvSpPr txBox="1"/>
          <p:nvPr/>
        </p:nvSpPr>
        <p:spPr>
          <a:xfrm>
            <a:off x="987727" y="1679597"/>
            <a:ext cx="2088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spc="300" dirty="0">
                <a:solidFill>
                  <a:srgbClr val="41C5DF"/>
                </a:solidFill>
                <a:latin typeface="Antonio" pitchFamily="2" charset="0"/>
              </a:rPr>
              <a:t>5.43</a:t>
            </a:r>
            <a:r>
              <a:rPr lang="en-GB" sz="4000" b="1" spc="300" dirty="0">
                <a:solidFill>
                  <a:srgbClr val="41C5DF"/>
                </a:solidFill>
                <a:latin typeface="Antonio" pitchFamily="2" charset="0"/>
              </a:rPr>
              <a:t>%</a:t>
            </a:r>
            <a:endParaRPr lang="en-GB" sz="6000" b="1" spc="300" dirty="0">
              <a:solidFill>
                <a:srgbClr val="41C5DF"/>
              </a:solidFill>
              <a:latin typeface="Antonio" pitchFamily="2" charset="0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8CBBF720-DC62-D88D-9F86-03C3A84FB883}"/>
              </a:ext>
            </a:extLst>
          </p:cNvPr>
          <p:cNvSpPr txBox="1"/>
          <p:nvPr/>
        </p:nvSpPr>
        <p:spPr>
          <a:xfrm>
            <a:off x="5051969" y="1679597"/>
            <a:ext cx="2088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spc="300" dirty="0">
                <a:solidFill>
                  <a:srgbClr val="67BD58"/>
                </a:solidFill>
                <a:latin typeface="Antonio" pitchFamily="2" charset="0"/>
              </a:rPr>
              <a:t>3.74</a:t>
            </a:r>
            <a:endParaRPr lang="en-GB" sz="4000" b="1" spc="300" dirty="0">
              <a:solidFill>
                <a:srgbClr val="67BD58"/>
              </a:solidFill>
              <a:latin typeface="Antonio" pitchFamily="2" charset="0"/>
            </a:endParaRPr>
          </a:p>
        </p:txBody>
      </p:sp>
      <p:sp>
        <p:nvSpPr>
          <p:cNvPr id="5" name="TextBox 31">
            <a:extLst>
              <a:ext uri="{FF2B5EF4-FFF2-40B4-BE49-F238E27FC236}">
                <a16:creationId xmlns:a16="http://schemas.microsoft.com/office/drawing/2014/main" id="{7B1E9822-17FD-2E63-DCFD-1DB2280E222B}"/>
              </a:ext>
            </a:extLst>
          </p:cNvPr>
          <p:cNvSpPr txBox="1"/>
          <p:nvPr/>
        </p:nvSpPr>
        <p:spPr>
          <a:xfrm>
            <a:off x="9116211" y="1679596"/>
            <a:ext cx="2088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spc="300" dirty="0">
                <a:solidFill>
                  <a:srgbClr val="D63271"/>
                </a:solidFill>
                <a:latin typeface="Antonio" pitchFamily="2" charset="0"/>
              </a:rPr>
              <a:t>4.44</a:t>
            </a:r>
            <a:r>
              <a:rPr lang="en-GB" sz="4000" b="1" spc="300" dirty="0">
                <a:solidFill>
                  <a:srgbClr val="D63271"/>
                </a:solidFill>
                <a:latin typeface="Antonio" pitchFamily="2" charset="0"/>
              </a:rPr>
              <a:t>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C96001-A9A9-354E-40D8-5C63F977C20C}"/>
              </a:ext>
            </a:extLst>
          </p:cNvPr>
          <p:cNvSpPr txBox="1"/>
          <p:nvPr/>
        </p:nvSpPr>
        <p:spPr>
          <a:xfrm>
            <a:off x="987727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Up 6.3%</a:t>
            </a:r>
          </a:p>
          <a:p>
            <a:pPr algn="ctr"/>
            <a:r>
              <a:rPr lang="en-GB" dirty="0"/>
              <a:t>Instagram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5144FE-3A84-407D-ABE6-C7BCAFAAE932}"/>
              </a:ext>
            </a:extLst>
          </p:cNvPr>
          <p:cNvSpPr txBox="1"/>
          <p:nvPr/>
        </p:nvSpPr>
        <p:spPr>
          <a:xfrm>
            <a:off x="5051968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Down 51.1%</a:t>
            </a:r>
          </a:p>
          <a:p>
            <a:pPr algn="ctr"/>
            <a:r>
              <a:rPr lang="en-GB" dirty="0"/>
              <a:t>X (Twitter)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F4C3BC-D291-6E6D-DC04-FD7FD10BB4B3}"/>
              </a:ext>
            </a:extLst>
          </p:cNvPr>
          <p:cNvSpPr txBox="1"/>
          <p:nvPr/>
        </p:nvSpPr>
        <p:spPr>
          <a:xfrm>
            <a:off x="9116209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Up 19.3%</a:t>
            </a:r>
          </a:p>
          <a:p>
            <a:pPr algn="ctr"/>
            <a:r>
              <a:rPr lang="en-GB" dirty="0"/>
              <a:t>Facebook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7DACB21-EAE7-8BC5-B846-AD9754B75097}"/>
              </a:ext>
            </a:extLst>
          </p:cNvPr>
          <p:cNvSpPr txBox="1"/>
          <p:nvPr/>
        </p:nvSpPr>
        <p:spPr>
          <a:xfrm>
            <a:off x="4922560" y="3793409"/>
            <a:ext cx="23468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spc="300" dirty="0">
                <a:solidFill>
                  <a:srgbClr val="EF4C2B"/>
                </a:solidFill>
                <a:latin typeface="Antonio" pitchFamily="2" charset="0"/>
              </a:rPr>
              <a:t>2.8</a:t>
            </a:r>
            <a:r>
              <a:rPr lang="en-GB" sz="4000" b="1" spc="300" dirty="0">
                <a:solidFill>
                  <a:srgbClr val="EF4C2B"/>
                </a:solidFill>
                <a:latin typeface="Antonio" pitchFamily="2" charset="0"/>
              </a:rPr>
              <a:t>%</a:t>
            </a:r>
            <a:endParaRPr lang="en-GB" sz="6000" b="1" spc="300" dirty="0">
              <a:solidFill>
                <a:srgbClr val="EF4C2B"/>
              </a:solidFill>
              <a:latin typeface="Antonio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EF205D-AC59-85B7-90DD-351BB3200098}"/>
              </a:ext>
            </a:extLst>
          </p:cNvPr>
          <p:cNvSpPr txBox="1"/>
          <p:nvPr/>
        </p:nvSpPr>
        <p:spPr>
          <a:xfrm>
            <a:off x="5107905" y="4855237"/>
            <a:ext cx="197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Down 41%</a:t>
            </a:r>
          </a:p>
          <a:p>
            <a:pPr algn="ctr"/>
            <a:r>
              <a:rPr lang="en-GB" dirty="0"/>
              <a:t>TikTok</a:t>
            </a:r>
          </a:p>
        </p:txBody>
      </p:sp>
    </p:spTree>
    <p:extLst>
      <p:ext uri="{BB962C8B-B14F-4D97-AF65-F5344CB8AC3E}">
        <p14:creationId xmlns:p14="http://schemas.microsoft.com/office/powerpoint/2010/main" val="1596743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467C4810-2A32-EE50-F738-AD04D11F8C4B}"/>
              </a:ext>
            </a:extLst>
          </p:cNvPr>
          <p:cNvSpPr txBox="1"/>
          <p:nvPr/>
        </p:nvSpPr>
        <p:spPr>
          <a:xfrm>
            <a:off x="987727" y="446415"/>
            <a:ext cx="10216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spc="300" dirty="0">
                <a:solidFill>
                  <a:schemeClr val="accent6"/>
                </a:solidFill>
                <a:latin typeface="Antonio" pitchFamily="2" charset="0"/>
              </a:rPr>
              <a:t>POST COMMENTS &amp; REPLIES</a:t>
            </a: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3CF733A7-ACDB-23A0-DBCC-4EC1964128A7}"/>
              </a:ext>
            </a:extLst>
          </p:cNvPr>
          <p:cNvSpPr txBox="1"/>
          <p:nvPr/>
        </p:nvSpPr>
        <p:spPr>
          <a:xfrm>
            <a:off x="987727" y="1679597"/>
            <a:ext cx="20880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spc="300" dirty="0">
                <a:solidFill>
                  <a:srgbClr val="41C5DF"/>
                </a:solidFill>
                <a:latin typeface="Antonio" pitchFamily="2" charset="0"/>
              </a:rPr>
              <a:t>114</a:t>
            </a: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8CBBF720-DC62-D88D-9F86-03C3A84FB883}"/>
              </a:ext>
            </a:extLst>
          </p:cNvPr>
          <p:cNvSpPr txBox="1"/>
          <p:nvPr/>
        </p:nvSpPr>
        <p:spPr>
          <a:xfrm>
            <a:off x="5051967" y="1679596"/>
            <a:ext cx="2088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spc="300" dirty="0">
                <a:solidFill>
                  <a:srgbClr val="67BD58"/>
                </a:solidFill>
                <a:latin typeface="Antonio" pitchFamily="2" charset="0"/>
              </a:rPr>
              <a:t>22</a:t>
            </a:r>
            <a:endParaRPr lang="en-GB" sz="4000" b="1" spc="300" dirty="0">
              <a:solidFill>
                <a:srgbClr val="67BD58"/>
              </a:solidFill>
              <a:latin typeface="Antonio" pitchFamily="2" charset="0"/>
            </a:endParaRPr>
          </a:p>
        </p:txBody>
      </p:sp>
      <p:sp>
        <p:nvSpPr>
          <p:cNvPr id="5" name="TextBox 31">
            <a:extLst>
              <a:ext uri="{FF2B5EF4-FFF2-40B4-BE49-F238E27FC236}">
                <a16:creationId xmlns:a16="http://schemas.microsoft.com/office/drawing/2014/main" id="{7B1E9822-17FD-2E63-DCFD-1DB2280E222B}"/>
              </a:ext>
            </a:extLst>
          </p:cNvPr>
          <p:cNvSpPr txBox="1"/>
          <p:nvPr/>
        </p:nvSpPr>
        <p:spPr>
          <a:xfrm>
            <a:off x="9116211" y="1679596"/>
            <a:ext cx="2088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spc="300" dirty="0">
                <a:solidFill>
                  <a:srgbClr val="D63271"/>
                </a:solidFill>
                <a:latin typeface="Antonio" pitchFamily="2" charset="0"/>
              </a:rPr>
              <a:t>0</a:t>
            </a:r>
            <a:endParaRPr lang="en-GB" sz="4000" b="1" spc="300" dirty="0">
              <a:solidFill>
                <a:srgbClr val="D63271"/>
              </a:solidFill>
              <a:latin typeface="Antonio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C96001-A9A9-354E-40D8-5C63F977C20C}"/>
              </a:ext>
            </a:extLst>
          </p:cNvPr>
          <p:cNvSpPr txBox="1"/>
          <p:nvPr/>
        </p:nvSpPr>
        <p:spPr>
          <a:xfrm>
            <a:off x="987727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Up 56.2%</a:t>
            </a:r>
          </a:p>
          <a:p>
            <a:pPr algn="ctr"/>
            <a:r>
              <a:rPr lang="en-GB" dirty="0"/>
              <a:t>Facebook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5144FE-3A84-407D-ABE6-C7BCAFAAE932}"/>
              </a:ext>
            </a:extLst>
          </p:cNvPr>
          <p:cNvSpPr txBox="1"/>
          <p:nvPr/>
        </p:nvSpPr>
        <p:spPr>
          <a:xfrm>
            <a:off x="5051967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Up 15.8%</a:t>
            </a:r>
          </a:p>
          <a:p>
            <a:pPr algn="ctr"/>
            <a:r>
              <a:rPr lang="en-GB" dirty="0"/>
              <a:t>Instagram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F4C3BC-D291-6E6D-DC04-FD7FD10BB4B3}"/>
              </a:ext>
            </a:extLst>
          </p:cNvPr>
          <p:cNvSpPr txBox="1"/>
          <p:nvPr/>
        </p:nvSpPr>
        <p:spPr>
          <a:xfrm>
            <a:off x="9116209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No Change</a:t>
            </a:r>
          </a:p>
          <a:p>
            <a:pPr algn="ctr"/>
            <a:r>
              <a:rPr lang="en-GB" dirty="0"/>
              <a:t>X (Twitter)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0972A14A-42B4-D934-A2FA-FB29D87BE832}"/>
              </a:ext>
            </a:extLst>
          </p:cNvPr>
          <p:cNvSpPr txBox="1"/>
          <p:nvPr/>
        </p:nvSpPr>
        <p:spPr>
          <a:xfrm>
            <a:off x="4922560" y="3793409"/>
            <a:ext cx="23468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spc="300" dirty="0">
                <a:solidFill>
                  <a:srgbClr val="EF4C2B"/>
                </a:solidFill>
                <a:latin typeface="Antonio" pitchFamily="2" charset="0"/>
              </a:rPr>
              <a:t>1</a:t>
            </a:r>
            <a:endParaRPr lang="en-GB" sz="8000" b="1" spc="300" dirty="0">
              <a:solidFill>
                <a:srgbClr val="EF4C2B"/>
              </a:solidFill>
              <a:latin typeface="Antonio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60330B-FE89-3245-1894-6C320028EBBA}"/>
              </a:ext>
            </a:extLst>
          </p:cNvPr>
          <p:cNvSpPr txBox="1"/>
          <p:nvPr/>
        </p:nvSpPr>
        <p:spPr>
          <a:xfrm>
            <a:off x="5051968" y="4855237"/>
            <a:ext cx="197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Down 50%</a:t>
            </a:r>
          </a:p>
          <a:p>
            <a:pPr algn="ctr"/>
            <a:r>
              <a:rPr lang="en-GB" dirty="0"/>
              <a:t>TikTok</a:t>
            </a:r>
          </a:p>
        </p:txBody>
      </p:sp>
    </p:spTree>
    <p:extLst>
      <p:ext uri="{BB962C8B-B14F-4D97-AF65-F5344CB8AC3E}">
        <p14:creationId xmlns:p14="http://schemas.microsoft.com/office/powerpoint/2010/main" val="911255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467C4810-2A32-EE50-F738-AD04D11F8C4B}"/>
              </a:ext>
            </a:extLst>
          </p:cNvPr>
          <p:cNvSpPr txBox="1"/>
          <p:nvPr/>
        </p:nvSpPr>
        <p:spPr>
          <a:xfrm>
            <a:off x="987727" y="446415"/>
            <a:ext cx="10216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spc="300" dirty="0">
                <a:solidFill>
                  <a:schemeClr val="accent6"/>
                </a:solidFill>
                <a:latin typeface="Antonio" pitchFamily="2" charset="0"/>
              </a:rPr>
              <a:t>POST IMPRESSIONS</a:t>
            </a: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3CF733A7-ACDB-23A0-DBCC-4EC1964128A7}"/>
              </a:ext>
            </a:extLst>
          </p:cNvPr>
          <p:cNvSpPr txBox="1"/>
          <p:nvPr/>
        </p:nvSpPr>
        <p:spPr>
          <a:xfrm>
            <a:off x="987727" y="1795709"/>
            <a:ext cx="21840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400" b="1" spc="300" dirty="0">
                <a:solidFill>
                  <a:srgbClr val="41C5DF"/>
                </a:solidFill>
                <a:latin typeface="Antonio" pitchFamily="2" charset="0"/>
              </a:rPr>
              <a:t>306,248</a:t>
            </a: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8CBBF720-DC62-D88D-9F86-03C3A84FB883}"/>
              </a:ext>
            </a:extLst>
          </p:cNvPr>
          <p:cNvSpPr txBox="1"/>
          <p:nvPr/>
        </p:nvSpPr>
        <p:spPr>
          <a:xfrm>
            <a:off x="5051968" y="1795709"/>
            <a:ext cx="2088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400" b="1" spc="300" dirty="0">
                <a:solidFill>
                  <a:srgbClr val="67BD58"/>
                </a:solidFill>
                <a:latin typeface="Antonio" pitchFamily="2" charset="0"/>
              </a:rPr>
              <a:t>43,657</a:t>
            </a:r>
            <a:endParaRPr lang="en-GB" sz="3200" b="1" spc="300" dirty="0">
              <a:solidFill>
                <a:srgbClr val="67BD58"/>
              </a:solidFill>
              <a:latin typeface="Antonio" pitchFamily="2" charset="0"/>
            </a:endParaRPr>
          </a:p>
        </p:txBody>
      </p:sp>
      <p:sp>
        <p:nvSpPr>
          <p:cNvPr id="5" name="TextBox 31">
            <a:extLst>
              <a:ext uri="{FF2B5EF4-FFF2-40B4-BE49-F238E27FC236}">
                <a16:creationId xmlns:a16="http://schemas.microsoft.com/office/drawing/2014/main" id="{7B1E9822-17FD-2E63-DCFD-1DB2280E222B}"/>
              </a:ext>
            </a:extLst>
          </p:cNvPr>
          <p:cNvSpPr txBox="1"/>
          <p:nvPr/>
        </p:nvSpPr>
        <p:spPr>
          <a:xfrm>
            <a:off x="9116209" y="1795708"/>
            <a:ext cx="2088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400" b="1" spc="300" dirty="0">
                <a:solidFill>
                  <a:srgbClr val="D63271"/>
                </a:solidFill>
                <a:latin typeface="Antonio" pitchFamily="2" charset="0"/>
              </a:rPr>
              <a:t>1,557</a:t>
            </a:r>
            <a:endParaRPr lang="en-GB" sz="3200" b="1" spc="300" dirty="0">
              <a:solidFill>
                <a:srgbClr val="D63271"/>
              </a:solidFill>
              <a:latin typeface="Antonio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C96001-A9A9-354E-40D8-5C63F977C20C}"/>
              </a:ext>
            </a:extLst>
          </p:cNvPr>
          <p:cNvSpPr txBox="1"/>
          <p:nvPr/>
        </p:nvSpPr>
        <p:spPr>
          <a:xfrm>
            <a:off x="987727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Up 52.6%</a:t>
            </a:r>
          </a:p>
          <a:p>
            <a:pPr algn="ctr"/>
            <a:r>
              <a:rPr lang="en-GB" dirty="0"/>
              <a:t>Facebook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5144FE-3A84-407D-ABE6-C7BCAFAAE932}"/>
              </a:ext>
            </a:extLst>
          </p:cNvPr>
          <p:cNvSpPr txBox="1"/>
          <p:nvPr/>
        </p:nvSpPr>
        <p:spPr>
          <a:xfrm>
            <a:off x="5051968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Up 28.1%</a:t>
            </a:r>
          </a:p>
          <a:p>
            <a:pPr algn="ctr"/>
            <a:r>
              <a:rPr lang="en-GB" dirty="0"/>
              <a:t>Instagram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F4C3BC-D291-6E6D-DC04-FD7FD10BB4B3}"/>
              </a:ext>
            </a:extLst>
          </p:cNvPr>
          <p:cNvSpPr txBox="1"/>
          <p:nvPr/>
        </p:nvSpPr>
        <p:spPr>
          <a:xfrm>
            <a:off x="9116209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Down 2%</a:t>
            </a:r>
          </a:p>
          <a:p>
            <a:pPr algn="ctr"/>
            <a:r>
              <a:rPr lang="en-GB" dirty="0"/>
              <a:t>X (Twitter)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83D9DEB2-7B61-D7AB-25C0-E68D9A518F09}"/>
              </a:ext>
            </a:extLst>
          </p:cNvPr>
          <p:cNvSpPr txBox="1"/>
          <p:nvPr/>
        </p:nvSpPr>
        <p:spPr>
          <a:xfrm>
            <a:off x="4922560" y="3793409"/>
            <a:ext cx="23468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400" b="1" spc="300" dirty="0">
                <a:solidFill>
                  <a:srgbClr val="EF4C2B"/>
                </a:solidFill>
                <a:latin typeface="Antonio" pitchFamily="2" charset="0"/>
              </a:rPr>
              <a:t>6,384</a:t>
            </a:r>
            <a:endParaRPr lang="en-GB" sz="6000" b="1" spc="300" dirty="0">
              <a:solidFill>
                <a:srgbClr val="EF4C2B"/>
              </a:solidFill>
              <a:latin typeface="Antonio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045D07-FB2E-0CAE-7415-CD4773F0BE0B}"/>
              </a:ext>
            </a:extLst>
          </p:cNvPr>
          <p:cNvSpPr txBox="1"/>
          <p:nvPr/>
        </p:nvSpPr>
        <p:spPr>
          <a:xfrm>
            <a:off x="5051968" y="4855237"/>
            <a:ext cx="197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Up 320%</a:t>
            </a:r>
          </a:p>
          <a:p>
            <a:pPr algn="ctr"/>
            <a:r>
              <a:rPr lang="en-GB" dirty="0"/>
              <a:t>TikTok</a:t>
            </a:r>
          </a:p>
        </p:txBody>
      </p:sp>
    </p:spTree>
    <p:extLst>
      <p:ext uri="{BB962C8B-B14F-4D97-AF65-F5344CB8AC3E}">
        <p14:creationId xmlns:p14="http://schemas.microsoft.com/office/powerpoint/2010/main" val="1915756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467C4810-2A32-EE50-F738-AD04D11F8C4B}"/>
              </a:ext>
            </a:extLst>
          </p:cNvPr>
          <p:cNvSpPr txBox="1"/>
          <p:nvPr/>
        </p:nvSpPr>
        <p:spPr>
          <a:xfrm>
            <a:off x="987727" y="446415"/>
            <a:ext cx="10216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spc="300" dirty="0">
                <a:solidFill>
                  <a:schemeClr val="accent6"/>
                </a:solidFill>
                <a:latin typeface="Antonio" pitchFamily="2" charset="0"/>
              </a:rPr>
              <a:t>FANS &amp; FOLLOWERS</a:t>
            </a: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3CF733A7-ACDB-23A0-DBCC-4EC1964128A7}"/>
              </a:ext>
            </a:extLst>
          </p:cNvPr>
          <p:cNvSpPr txBox="1"/>
          <p:nvPr/>
        </p:nvSpPr>
        <p:spPr>
          <a:xfrm>
            <a:off x="987727" y="1795709"/>
            <a:ext cx="2088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400" b="1" spc="300" dirty="0">
                <a:solidFill>
                  <a:srgbClr val="41C5DF"/>
                </a:solidFill>
                <a:latin typeface="Antonio" pitchFamily="2" charset="0"/>
              </a:rPr>
              <a:t>34,935</a:t>
            </a: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8CBBF720-DC62-D88D-9F86-03C3A84FB883}"/>
              </a:ext>
            </a:extLst>
          </p:cNvPr>
          <p:cNvSpPr txBox="1"/>
          <p:nvPr/>
        </p:nvSpPr>
        <p:spPr>
          <a:xfrm>
            <a:off x="5051968" y="1795709"/>
            <a:ext cx="2088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400" b="1" spc="300" dirty="0">
                <a:solidFill>
                  <a:srgbClr val="67BD58"/>
                </a:solidFill>
                <a:latin typeface="Antonio" pitchFamily="2" charset="0"/>
              </a:rPr>
              <a:t>11,253</a:t>
            </a:r>
            <a:endParaRPr lang="en-GB" sz="3200" b="1" spc="300" dirty="0">
              <a:solidFill>
                <a:srgbClr val="67BD58"/>
              </a:solidFill>
              <a:latin typeface="Antonio" pitchFamily="2" charset="0"/>
            </a:endParaRPr>
          </a:p>
        </p:txBody>
      </p:sp>
      <p:sp>
        <p:nvSpPr>
          <p:cNvPr id="5" name="TextBox 31">
            <a:extLst>
              <a:ext uri="{FF2B5EF4-FFF2-40B4-BE49-F238E27FC236}">
                <a16:creationId xmlns:a16="http://schemas.microsoft.com/office/drawing/2014/main" id="{7B1E9822-17FD-2E63-DCFD-1DB2280E222B}"/>
              </a:ext>
            </a:extLst>
          </p:cNvPr>
          <p:cNvSpPr txBox="1"/>
          <p:nvPr/>
        </p:nvSpPr>
        <p:spPr>
          <a:xfrm>
            <a:off x="9116209" y="1795708"/>
            <a:ext cx="2088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400" b="1" spc="300" dirty="0">
                <a:solidFill>
                  <a:srgbClr val="D63271"/>
                </a:solidFill>
                <a:latin typeface="Antonio" pitchFamily="2" charset="0"/>
              </a:rPr>
              <a:t>8,255</a:t>
            </a:r>
            <a:endParaRPr lang="en-GB" sz="3200" b="1" spc="300" dirty="0">
              <a:solidFill>
                <a:srgbClr val="D63271"/>
              </a:solidFill>
              <a:latin typeface="Antonio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C96001-A9A9-354E-40D8-5C63F977C20C}"/>
              </a:ext>
            </a:extLst>
          </p:cNvPr>
          <p:cNvSpPr txBox="1"/>
          <p:nvPr/>
        </p:nvSpPr>
        <p:spPr>
          <a:xfrm>
            <a:off x="987727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Up 0.3%</a:t>
            </a:r>
          </a:p>
          <a:p>
            <a:pPr algn="ctr"/>
            <a:r>
              <a:rPr lang="en-GB" dirty="0"/>
              <a:t>Facebook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5144FE-3A84-407D-ABE6-C7BCAFAAE932}"/>
              </a:ext>
            </a:extLst>
          </p:cNvPr>
          <p:cNvSpPr txBox="1"/>
          <p:nvPr/>
        </p:nvSpPr>
        <p:spPr>
          <a:xfrm>
            <a:off x="5051968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Down 0.1%</a:t>
            </a:r>
          </a:p>
          <a:p>
            <a:pPr algn="ctr"/>
            <a:r>
              <a:rPr lang="en-GB" dirty="0"/>
              <a:t>X (Twitter)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F4C3BC-D291-6E6D-DC04-FD7FD10BB4B3}"/>
              </a:ext>
            </a:extLst>
          </p:cNvPr>
          <p:cNvSpPr txBox="1"/>
          <p:nvPr/>
        </p:nvSpPr>
        <p:spPr>
          <a:xfrm>
            <a:off x="9116209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Up 1.2%</a:t>
            </a:r>
          </a:p>
          <a:p>
            <a:pPr algn="ctr"/>
            <a:r>
              <a:rPr lang="en-GB" dirty="0"/>
              <a:t>Instagram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359B039-B856-4BD1-815C-D117C2D1EA99}"/>
              </a:ext>
            </a:extLst>
          </p:cNvPr>
          <p:cNvSpPr txBox="1"/>
          <p:nvPr/>
        </p:nvSpPr>
        <p:spPr>
          <a:xfrm>
            <a:off x="4922560" y="3793409"/>
            <a:ext cx="23468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400" b="1" spc="300" dirty="0">
                <a:solidFill>
                  <a:srgbClr val="EF4C2B"/>
                </a:solidFill>
                <a:latin typeface="Antonio" pitchFamily="2" charset="0"/>
              </a:rPr>
              <a:t>2,327</a:t>
            </a:r>
            <a:endParaRPr lang="en-GB" sz="6000" b="1" spc="300" dirty="0">
              <a:solidFill>
                <a:srgbClr val="EF4C2B"/>
              </a:solidFill>
              <a:latin typeface="Antonio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83C61E-0974-65CC-966D-4C3500D9D177}"/>
              </a:ext>
            </a:extLst>
          </p:cNvPr>
          <p:cNvSpPr txBox="1"/>
          <p:nvPr/>
        </p:nvSpPr>
        <p:spPr>
          <a:xfrm>
            <a:off x="5051968" y="4855237"/>
            <a:ext cx="197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Up 2.3%</a:t>
            </a:r>
          </a:p>
          <a:p>
            <a:pPr algn="ctr"/>
            <a:r>
              <a:rPr lang="en-GB" dirty="0"/>
              <a:t>TikTok</a:t>
            </a:r>
          </a:p>
        </p:txBody>
      </p:sp>
    </p:spTree>
    <p:extLst>
      <p:ext uri="{BB962C8B-B14F-4D97-AF65-F5344CB8AC3E}">
        <p14:creationId xmlns:p14="http://schemas.microsoft.com/office/powerpoint/2010/main" val="3049050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>
            <a:extLst>
              <a:ext uri="{FF2B5EF4-FFF2-40B4-BE49-F238E27FC236}">
                <a16:creationId xmlns:a16="http://schemas.microsoft.com/office/drawing/2014/main" id="{467C4810-2A32-EE50-F738-AD04D11F8C4B}"/>
              </a:ext>
            </a:extLst>
          </p:cNvPr>
          <p:cNvSpPr txBox="1"/>
          <p:nvPr/>
        </p:nvSpPr>
        <p:spPr>
          <a:xfrm>
            <a:off x="987727" y="446415"/>
            <a:ext cx="10216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spc="300" dirty="0">
                <a:solidFill>
                  <a:schemeClr val="accent6"/>
                </a:solidFill>
                <a:latin typeface="Antonio" pitchFamily="2" charset="0"/>
              </a:rPr>
              <a:t>POST SHARES</a:t>
            </a: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3CF733A7-ACDB-23A0-DBCC-4EC1964128A7}"/>
              </a:ext>
            </a:extLst>
          </p:cNvPr>
          <p:cNvSpPr txBox="1"/>
          <p:nvPr/>
        </p:nvSpPr>
        <p:spPr>
          <a:xfrm>
            <a:off x="987726" y="1679596"/>
            <a:ext cx="20880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spc="300" dirty="0">
                <a:solidFill>
                  <a:srgbClr val="41C5DF"/>
                </a:solidFill>
                <a:latin typeface="Antonio" pitchFamily="2" charset="0"/>
              </a:rPr>
              <a:t>244</a:t>
            </a: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8CBBF720-DC62-D88D-9F86-03C3A84FB883}"/>
              </a:ext>
            </a:extLst>
          </p:cNvPr>
          <p:cNvSpPr txBox="1"/>
          <p:nvPr/>
        </p:nvSpPr>
        <p:spPr>
          <a:xfrm>
            <a:off x="5051969" y="1679597"/>
            <a:ext cx="2088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spc="300" dirty="0">
                <a:solidFill>
                  <a:srgbClr val="67BD58"/>
                </a:solidFill>
                <a:latin typeface="Antonio" pitchFamily="2" charset="0"/>
              </a:rPr>
              <a:t>122</a:t>
            </a:r>
            <a:endParaRPr lang="en-GB" sz="4000" b="1" spc="300" dirty="0">
              <a:solidFill>
                <a:srgbClr val="67BD58"/>
              </a:solidFill>
              <a:latin typeface="Antonio" pitchFamily="2" charset="0"/>
            </a:endParaRPr>
          </a:p>
        </p:txBody>
      </p:sp>
      <p:sp>
        <p:nvSpPr>
          <p:cNvPr id="5" name="TextBox 31">
            <a:extLst>
              <a:ext uri="{FF2B5EF4-FFF2-40B4-BE49-F238E27FC236}">
                <a16:creationId xmlns:a16="http://schemas.microsoft.com/office/drawing/2014/main" id="{7B1E9822-17FD-2E63-DCFD-1DB2280E222B}"/>
              </a:ext>
            </a:extLst>
          </p:cNvPr>
          <p:cNvSpPr txBox="1"/>
          <p:nvPr/>
        </p:nvSpPr>
        <p:spPr>
          <a:xfrm>
            <a:off x="9116211" y="1679596"/>
            <a:ext cx="2088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spc="300" dirty="0">
                <a:solidFill>
                  <a:srgbClr val="D63271"/>
                </a:solidFill>
                <a:latin typeface="Antonio" pitchFamily="2" charset="0"/>
              </a:rPr>
              <a:t>6</a:t>
            </a:r>
            <a:endParaRPr lang="en-GB" sz="4000" b="1" spc="300" dirty="0">
              <a:solidFill>
                <a:srgbClr val="D63271"/>
              </a:solidFill>
              <a:latin typeface="Antonio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C96001-A9A9-354E-40D8-5C63F977C20C}"/>
              </a:ext>
            </a:extLst>
          </p:cNvPr>
          <p:cNvSpPr txBox="1"/>
          <p:nvPr/>
        </p:nvSpPr>
        <p:spPr>
          <a:xfrm>
            <a:off x="987726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Up 51.6%</a:t>
            </a:r>
          </a:p>
          <a:p>
            <a:pPr algn="ctr"/>
            <a:r>
              <a:rPr lang="en-GB" dirty="0"/>
              <a:t>Facebook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5144FE-3A84-407D-ABE6-C7BCAFAAE932}"/>
              </a:ext>
            </a:extLst>
          </p:cNvPr>
          <p:cNvSpPr txBox="1"/>
          <p:nvPr/>
        </p:nvSpPr>
        <p:spPr>
          <a:xfrm>
            <a:off x="5051968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Up 190%</a:t>
            </a:r>
          </a:p>
          <a:p>
            <a:pPr algn="ctr"/>
            <a:r>
              <a:rPr lang="en-GB" dirty="0"/>
              <a:t>Instagram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F4C3BC-D291-6E6D-DC04-FD7FD10BB4B3}"/>
              </a:ext>
            </a:extLst>
          </p:cNvPr>
          <p:cNvSpPr txBox="1"/>
          <p:nvPr/>
        </p:nvSpPr>
        <p:spPr>
          <a:xfrm>
            <a:off x="9116209" y="2782669"/>
            <a:ext cx="208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Down 53.8%</a:t>
            </a:r>
          </a:p>
          <a:p>
            <a:pPr algn="ctr"/>
            <a:r>
              <a:rPr lang="en-GB" dirty="0"/>
              <a:t>X (Twitter)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D1EA4A9-48F3-0E1B-6DE8-DBB297EB37F6}"/>
              </a:ext>
            </a:extLst>
          </p:cNvPr>
          <p:cNvSpPr txBox="1"/>
          <p:nvPr/>
        </p:nvSpPr>
        <p:spPr>
          <a:xfrm>
            <a:off x="4922560" y="3793409"/>
            <a:ext cx="23468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spc="300" dirty="0">
                <a:solidFill>
                  <a:srgbClr val="EF4C2B"/>
                </a:solidFill>
                <a:latin typeface="Antonio" pitchFamily="2" charset="0"/>
              </a:rPr>
              <a:t>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D8F233-8547-D317-5B00-AFDD5EB1BDC5}"/>
              </a:ext>
            </a:extLst>
          </p:cNvPr>
          <p:cNvSpPr txBox="1"/>
          <p:nvPr/>
        </p:nvSpPr>
        <p:spPr>
          <a:xfrm>
            <a:off x="5051968" y="4855237"/>
            <a:ext cx="197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</a:rPr>
              <a:t>Up 420%</a:t>
            </a:r>
          </a:p>
          <a:p>
            <a:pPr algn="ctr"/>
            <a:r>
              <a:rPr lang="en-GB" dirty="0"/>
              <a:t>TikTok</a:t>
            </a:r>
          </a:p>
        </p:txBody>
      </p:sp>
    </p:spTree>
    <p:extLst>
      <p:ext uri="{BB962C8B-B14F-4D97-AF65-F5344CB8AC3E}">
        <p14:creationId xmlns:p14="http://schemas.microsoft.com/office/powerpoint/2010/main" val="4291830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CA81EED-0F2B-115E-7FBC-D56E2AD2E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75" y="203589"/>
            <a:ext cx="11770425" cy="30090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8A959E-D9D4-41A1-96D5-14F2CA8CB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75" y="3430342"/>
            <a:ext cx="11770425" cy="304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87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E9D77C-60CD-C0E8-4D5C-A534E8733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54" y="285686"/>
            <a:ext cx="11785846" cy="30561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0097CA-2EC0-4C76-2302-E750C925B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7" y="3516144"/>
            <a:ext cx="11856374" cy="305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98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1484df-5da8-4ef6-a644-41fc79bce3bb">
      <Terms xmlns="http://schemas.microsoft.com/office/infopath/2007/PartnerControls"/>
    </lcf76f155ced4ddcb4097134ff3c332f>
    <TaxCatchAll xmlns="d80491a6-1317-417d-932e-7963269e32b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87583FF6CF044EAD771757A83DF0E6" ma:contentTypeVersion="19" ma:contentTypeDescription="Create a new document." ma:contentTypeScope="" ma:versionID="381593450a25837a35b0cefd92ce71f9">
  <xsd:schema xmlns:xsd="http://www.w3.org/2001/XMLSchema" xmlns:xs="http://www.w3.org/2001/XMLSchema" xmlns:p="http://schemas.microsoft.com/office/2006/metadata/properties" xmlns:ns2="6d1484df-5da8-4ef6-a644-41fc79bce3bb" xmlns:ns3="d80491a6-1317-417d-932e-7963269e32b0" targetNamespace="http://schemas.microsoft.com/office/2006/metadata/properties" ma:root="true" ma:fieldsID="fc087c76747385927cd31a1d7025737d" ns2:_="" ns3:_="">
    <xsd:import namespace="6d1484df-5da8-4ef6-a644-41fc79bce3bb"/>
    <xsd:import namespace="d80491a6-1317-417d-932e-7963269e32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1484df-5da8-4ef6-a644-41fc79bce3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30cfa8c-fda9-44ff-8cb8-ddde6e729c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0491a6-1317-417d-932e-7963269e32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2f29c93-fc48-4baa-b8c3-b206c4c50564}" ma:internalName="TaxCatchAll" ma:showField="CatchAllData" ma:web="d80491a6-1317-417d-932e-7963269e32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DE1F34-A5D3-445A-B8F8-9F463771BE1D}">
  <ds:schemaRefs>
    <ds:schemaRef ds:uri="http://schemas.microsoft.com/office/infopath/2007/PartnerControls"/>
    <ds:schemaRef ds:uri="http://schemas.openxmlformats.org/package/2006/metadata/core-properties"/>
    <ds:schemaRef ds:uri="d80491a6-1317-417d-932e-7963269e32b0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6d1484df-5da8-4ef6-a644-41fc79bce3bb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2A54B06-109E-4F2B-8FBF-2699607760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1484df-5da8-4ef6-a644-41fc79bce3bb"/>
    <ds:schemaRef ds:uri="d80491a6-1317-417d-932e-7963269e32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1E64C65-FD1A-4D49-8C18-05B566CB7D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Widescreen</PresentationFormat>
  <Paragraphs>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Antonio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Carpenter</dc:creator>
  <cp:lastModifiedBy>Emma Carpenter</cp:lastModifiedBy>
  <cp:revision>35</cp:revision>
  <dcterms:created xsi:type="dcterms:W3CDTF">2024-07-24T12:50:43Z</dcterms:created>
  <dcterms:modified xsi:type="dcterms:W3CDTF">2026-08-05T12:24:59Z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0x010100B487583FF6CF044EAD771757A83DF0E6</vt:lpwstr>
  </property>
</Properties>
</file>